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3"/>
  </p:notesMasterIdLst>
  <p:sldIdLst>
    <p:sldId id="257" r:id="rId2"/>
    <p:sldId id="283" r:id="rId3"/>
    <p:sldId id="284" r:id="rId4"/>
    <p:sldId id="282" r:id="rId5"/>
    <p:sldId id="285" r:id="rId6"/>
    <p:sldId id="286" r:id="rId7"/>
    <p:sldId id="292" r:id="rId8"/>
    <p:sldId id="288" r:id="rId9"/>
    <p:sldId id="289" r:id="rId10"/>
    <p:sldId id="293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8/30/2019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– Aug 30,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729172" cy="3416301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Objectives</a:t>
            </a:r>
            <a:endParaRPr lang="en-US" sz="2400" b="1" dirty="0"/>
          </a:p>
          <a:p>
            <a:pPr lvl="1"/>
            <a:r>
              <a:rPr lang="en-US" sz="2000" b="1" dirty="0"/>
              <a:t>To Use Significant Digits</a:t>
            </a:r>
          </a:p>
          <a:p>
            <a:pPr lvl="1"/>
            <a:r>
              <a:rPr lang="en-US" sz="2000" b="1" dirty="0" smtClean="0"/>
              <a:t>To Measure </a:t>
            </a:r>
            <a:r>
              <a:rPr lang="en-US" sz="2000" b="1" dirty="0"/>
              <a:t>U</a:t>
            </a:r>
            <a:r>
              <a:rPr lang="en-US" sz="2000" b="1" dirty="0" smtClean="0"/>
              <a:t>sing a Scale</a:t>
            </a:r>
          </a:p>
          <a:p>
            <a:r>
              <a:rPr lang="en-US" sz="2400" b="1" dirty="0" smtClean="0"/>
              <a:t>Agenda</a:t>
            </a:r>
            <a:endParaRPr lang="en-US" sz="2400" b="1" dirty="0"/>
          </a:p>
          <a:p>
            <a:pPr lvl="1"/>
            <a:r>
              <a:rPr lang="en-US" sz="2000" b="1" dirty="0" smtClean="0"/>
              <a:t>Significant </a:t>
            </a:r>
            <a:r>
              <a:rPr lang="en-US" sz="2000" b="1" dirty="0"/>
              <a:t>Digits</a:t>
            </a:r>
          </a:p>
          <a:p>
            <a:pPr lvl="1"/>
            <a:r>
              <a:rPr lang="en-US" sz="2000" b="1" dirty="0" smtClean="0"/>
              <a:t>Significant </a:t>
            </a:r>
            <a:r>
              <a:rPr lang="en-US" sz="2000" b="1" dirty="0"/>
              <a:t>Digits in </a:t>
            </a:r>
            <a:r>
              <a:rPr lang="en-US" sz="2000" b="1" dirty="0" smtClean="0"/>
              <a:t>Calculations</a:t>
            </a:r>
          </a:p>
          <a:p>
            <a:pPr lvl="1"/>
            <a:r>
              <a:rPr lang="en-US" sz="2000" b="1" dirty="0" smtClean="0"/>
              <a:t>Measurement Lab Activity</a:t>
            </a:r>
            <a:endParaRPr lang="en-US" sz="2000" b="1" dirty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71508" y="2603500"/>
            <a:ext cx="4049486" cy="3416300"/>
          </a:xfrm>
        </p:spPr>
        <p:txBody>
          <a:bodyPr/>
          <a:lstStyle/>
          <a:p>
            <a:r>
              <a:rPr lang="en-US" b="1" dirty="0"/>
              <a:t>P3 Challenge – Do Now (on slips of paper today)</a:t>
            </a:r>
          </a:p>
          <a:p>
            <a:r>
              <a:rPr lang="en-US" b="1" dirty="0" smtClean="0"/>
              <a:t>Identify </a:t>
            </a:r>
            <a:r>
              <a:rPr lang="en-US" b="1" dirty="0"/>
              <a:t>each of the following pieces of equipment and state its purpose.</a:t>
            </a:r>
          </a:p>
          <a:p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7755548" y="4442420"/>
            <a:ext cx="901090" cy="1408664"/>
            <a:chOff x="1922928" y="3617258"/>
            <a:chExt cx="1080247" cy="1586754"/>
          </a:xfrm>
        </p:grpSpPr>
        <p:pic>
          <p:nvPicPr>
            <p:cNvPr id="6" name="Picture 5" descr="http://wolgemuthe.psd401.net/chemistry/images/LabEquipment.gif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5" t="42057" b="37114"/>
            <a:stretch/>
          </p:blipFill>
          <p:spPr bwMode="auto">
            <a:xfrm>
              <a:off x="1922928" y="3617258"/>
              <a:ext cx="1080247" cy="15867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2600732" y="3792071"/>
              <a:ext cx="376517" cy="8068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379170" y="4445528"/>
            <a:ext cx="1235092" cy="1736708"/>
            <a:chOff x="7171763" y="4007224"/>
            <a:chExt cx="1680884" cy="1922775"/>
          </a:xfrm>
        </p:grpSpPr>
        <p:pic>
          <p:nvPicPr>
            <p:cNvPr id="9" name="Picture 8" descr="http://wolgemuthe.psd401.net/chemistry/images/LabEquipment.gif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84" t="18232" r="11341" b="67502"/>
            <a:stretch/>
          </p:blipFill>
          <p:spPr bwMode="auto">
            <a:xfrm>
              <a:off x="7171763" y="4007224"/>
              <a:ext cx="1680884" cy="13447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7383885" y="4931727"/>
              <a:ext cx="1256640" cy="9982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Activity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64341" cy="341630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u="sng" dirty="0" smtClean="0"/>
              <a:t>A. Measuring Length</a:t>
            </a:r>
            <a:r>
              <a:rPr lang="en-US" sz="2000" b="1" dirty="0" smtClean="0"/>
              <a:t> </a:t>
            </a:r>
            <a:r>
              <a:rPr lang="en-US" sz="2000" b="1" dirty="0"/>
              <a:t>– </a:t>
            </a:r>
            <a:r>
              <a:rPr lang="en-US" sz="2000" b="1" dirty="0" smtClean="0"/>
              <a:t>Using </a:t>
            </a:r>
            <a:r>
              <a:rPr lang="en-US" sz="2000" b="1" u="sng" dirty="0" smtClean="0"/>
              <a:t>three different types of rulers</a:t>
            </a:r>
            <a:r>
              <a:rPr lang="en-US" sz="2000" b="1" dirty="0" smtClean="0"/>
              <a:t>: 10 cm, 1 cm and 1 mm gradations.</a:t>
            </a:r>
          </a:p>
          <a:p>
            <a:r>
              <a:rPr lang="en-US" sz="2000" b="1" u="sng" dirty="0" smtClean="0"/>
              <a:t>B. Measuring Mass </a:t>
            </a:r>
            <a:r>
              <a:rPr lang="en-US" sz="2000" b="1" dirty="0" smtClean="0"/>
              <a:t>– Using </a:t>
            </a:r>
            <a:r>
              <a:rPr lang="en-US" sz="2000" b="1" u="sng" dirty="0" smtClean="0"/>
              <a:t>three different types of balances</a:t>
            </a:r>
            <a:r>
              <a:rPr lang="en-US" sz="2000" b="1" dirty="0" smtClean="0"/>
              <a:t>: spring, triple beam, and electronic. For both spring and triple beam you may need to use a subtraction method to find the mass of an object.</a:t>
            </a:r>
          </a:p>
          <a:p>
            <a:pPr lvl="1"/>
            <a:r>
              <a:rPr lang="en-US" sz="1900" b="1" dirty="0" smtClean="0"/>
              <a:t>Subtracting a background reading is a </a:t>
            </a:r>
            <a:r>
              <a:rPr lang="en-US" sz="1900" b="1" u="sng" dirty="0" smtClean="0"/>
              <a:t>very common lab procedure</a:t>
            </a:r>
            <a:r>
              <a:rPr lang="en-US" sz="1900" b="1" dirty="0"/>
              <a:t> </a:t>
            </a:r>
            <a:r>
              <a:rPr lang="en-US" sz="1900" b="1" dirty="0" smtClean="0"/>
              <a:t>not just for measuring mass.</a:t>
            </a:r>
          </a:p>
          <a:p>
            <a:r>
              <a:rPr lang="en-US" sz="2000" b="1" dirty="0" smtClean="0"/>
              <a:t>C. </a:t>
            </a:r>
            <a:r>
              <a:rPr lang="en-US" sz="2000" b="1" u="sng" dirty="0" smtClean="0"/>
              <a:t>Measuring Liquid Volume</a:t>
            </a:r>
            <a:r>
              <a:rPr lang="en-US" sz="2000" b="1" dirty="0" smtClean="0"/>
              <a:t> – Liquids in graduated cylinders or beakers.</a:t>
            </a:r>
          </a:p>
          <a:p>
            <a:r>
              <a:rPr lang="en-US" sz="2000" b="1" dirty="0" smtClean="0"/>
              <a:t>D. </a:t>
            </a:r>
            <a:r>
              <a:rPr lang="en-US" sz="2000" b="1" u="sng" dirty="0" smtClean="0"/>
              <a:t>Measuring Solid Volume </a:t>
            </a:r>
            <a:r>
              <a:rPr lang="en-US" sz="2000" b="1" dirty="0" smtClean="0"/>
              <a:t>– First by measuring dimensions and using geometry. Second by using water displacement and another subtraction process.</a:t>
            </a:r>
          </a:p>
          <a:p>
            <a:r>
              <a:rPr lang="en-US" b="1" dirty="0" smtClean="0"/>
              <a:t>Work in pairs, but split the measurement duties, and get both opinions for each.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057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How many </a:t>
            </a:r>
            <a:r>
              <a:rPr lang="en-US" b="1" dirty="0" err="1" smtClean="0">
                <a:solidFill>
                  <a:schemeClr val="tx1"/>
                </a:solidFill>
              </a:rPr>
              <a:t>sigfigs</a:t>
            </a:r>
            <a:r>
              <a:rPr lang="en-US" b="1" dirty="0" smtClean="0">
                <a:solidFill>
                  <a:schemeClr val="tx1"/>
                </a:solidFill>
              </a:rPr>
              <a:t> are there in each of the following numbers?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17.05 cm		350 km	      0.00150 nm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b="1" dirty="0"/>
              <a:t>Significant Figure Practice Worksheet</a:t>
            </a:r>
          </a:p>
          <a:p>
            <a:r>
              <a:rPr lang="en-US" b="1" dirty="0"/>
              <a:t>What’s Next?  (How to prepare for the next day)</a:t>
            </a:r>
          </a:p>
          <a:p>
            <a:pPr lvl="1"/>
            <a:r>
              <a:rPr lang="en-US" b="1" dirty="0"/>
              <a:t>We will be working in the </a:t>
            </a:r>
            <a:r>
              <a:rPr lang="en-US" b="1" u="sng" dirty="0"/>
              <a:t>lab next time</a:t>
            </a:r>
            <a:r>
              <a:rPr lang="en-US" b="1" dirty="0"/>
              <a:t>. </a:t>
            </a:r>
            <a:r>
              <a:rPr lang="en-US" b="1" dirty="0">
                <a:solidFill>
                  <a:srgbClr val="FF0000"/>
                </a:solidFill>
              </a:rPr>
              <a:t>YOU </a:t>
            </a:r>
            <a:r>
              <a:rPr lang="en-US" b="1" u="sng" dirty="0">
                <a:solidFill>
                  <a:srgbClr val="FF0000"/>
                </a:solidFill>
              </a:rPr>
              <a:t>MUST</a:t>
            </a:r>
            <a:r>
              <a:rPr lang="en-US" b="1" dirty="0">
                <a:solidFill>
                  <a:srgbClr val="FF0000"/>
                </a:solidFill>
              </a:rPr>
              <a:t> HAVE YOUR SAFETY CONTRACT ON FILE OR YOU WILL NOT BE ALLOWED TO PARTICIPATE AND WILL RECEIVE A ZERO/15 for this lab activity. 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How to measure 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499"/>
            <a:ext cx="9749865" cy="386453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Uncertainty depends on the measurement device used and on </a:t>
            </a: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it is used to measure.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Identify the smallest gradation marked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 the measurement device.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Measure to this level of precision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(certain measurement)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one more digit as an estimation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 the true measurement’s location between the smallest gradation marks. </a:t>
            </a: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(source of uncertainty/ random error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 to decide on one of the five statements below. If you can’t decide between two statements, use the odd digit between.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 right on the line, 2 just above the line, 4 almost halfway, 6 a little more than halfway, 8 nearly to the next line.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sz="2000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3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2" y="1825625"/>
            <a:ext cx="3767886" cy="479415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27" y="2586785"/>
            <a:ext cx="4461597" cy="3271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6" r="-172" b="25905"/>
          <a:stretch/>
        </p:blipFill>
        <p:spPr>
          <a:xfrm>
            <a:off x="2744760" y="4604588"/>
            <a:ext cx="4230805" cy="1494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17520" y="5819434"/>
            <a:ext cx="2207622" cy="215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Exact and Inexact Numbers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499"/>
            <a:ext cx="10454409" cy="386657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Counting items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gives an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number (e.g.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apples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exactly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12 apples)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Definitions </a:t>
            </a: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measurement system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give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exact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numbers (e.g. exactly 12 inches = exactly 1 foot, by definition)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inexact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numbers (e.g.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5.7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science, we don’t use fractions.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Conversion factors </a:t>
            </a:r>
            <a:r>
              <a:rPr lang="en-US" b="1" i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systems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measurements give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inexact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numbers. (e.g. 1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lb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= approximately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0.4536 kg… to 4 </a:t>
            </a:r>
            <a:r>
              <a:rPr lang="en-US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sigfigs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defRPr/>
            </a:pPr>
            <a:r>
              <a:rPr lang="en-US" b="1" dirty="0" smtClean="0"/>
              <a:t>Only one important exception to this rule. </a:t>
            </a:r>
            <a:r>
              <a:rPr lang="en-US" b="1" u="sng" dirty="0" smtClean="0"/>
              <a:t>(1 in </a:t>
            </a:r>
            <a:r>
              <a:rPr lang="en-US" b="1" i="1" u="sng" dirty="0" smtClean="0"/>
              <a:t>= exactly </a:t>
            </a:r>
            <a:r>
              <a:rPr lang="en-US" b="1" u="sng" dirty="0" smtClean="0"/>
              <a:t>2.54 cm</a:t>
            </a:r>
            <a:r>
              <a:rPr lang="en-US" b="1" dirty="0" smtClean="0"/>
              <a:t>)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Agreed uncertainty is ±1 for the digit in the last decimal place measured</a:t>
            </a: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5.7 m means 5.7 ± 0.1 m			940 m means 940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±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2.54 cm means 2.54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± 0.01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cm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8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Determining Significant Figures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digits of a measured number indicate the level of precision for the measurement.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non-zero numbers are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Leading zeros are never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Confined zeros are always significant.</a:t>
            </a: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Trailing zeros are significant if and only if a decimal point is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present.</a:t>
            </a:r>
            <a:endParaRPr lang="en-US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u="sng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Ambiguous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numbers like 300 mL can be made clear by using a decimal point,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line over the last significant digit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or better, use </a:t>
            </a:r>
            <a:r>
              <a:rPr lang="en-US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scientific notation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0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Practice identifying sigfigs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5700" y="2603500"/>
            <a:ext cx="8824913" cy="3416300"/>
          </a:xfrm>
        </p:spPr>
        <p:txBody>
          <a:bodyPr rtlCol="0">
            <a:normAutofit fontScale="92500" lnSpcReduction="10000"/>
          </a:bodyPr>
          <a:lstStyle/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40.7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0.095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987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250. cm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87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009 km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85.00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 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9.000 000 000 mm 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0.0009 kg </a:t>
            </a:r>
          </a:p>
          <a:p>
            <a:pPr marL="285750" indent="-285750" fontAlgn="auto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  cm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3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Basics: For the place you are rounding to, consider the next digit.</a:t>
            </a:r>
          </a:p>
          <a:p>
            <a:pPr lvl="1"/>
            <a:r>
              <a:rPr lang="en-US" altLang="en-US" b="1" dirty="0" smtClean="0"/>
              <a:t>Round </a:t>
            </a:r>
            <a:r>
              <a:rPr lang="en-US" altLang="en-US" b="1" u="sng" dirty="0"/>
              <a:t>down for 4 </a:t>
            </a:r>
            <a:r>
              <a:rPr lang="en-US" altLang="en-US" b="1" dirty="0"/>
              <a:t>or below</a:t>
            </a:r>
            <a:r>
              <a:rPr lang="en-US" altLang="en-US" b="1" dirty="0" smtClean="0"/>
              <a:t>. (Truncate. Do not change the digit you round to.)</a:t>
            </a:r>
            <a:endParaRPr lang="en-US" altLang="en-US" b="1" dirty="0"/>
          </a:p>
          <a:p>
            <a:pPr lvl="1"/>
            <a:r>
              <a:rPr lang="en-US" altLang="en-US" b="1" dirty="0"/>
              <a:t>Round </a:t>
            </a:r>
            <a:r>
              <a:rPr lang="en-US" altLang="en-US" b="1" u="sng" dirty="0"/>
              <a:t>up for 5 </a:t>
            </a:r>
            <a:r>
              <a:rPr lang="en-US" altLang="en-US" b="1" dirty="0"/>
              <a:t>and above. </a:t>
            </a:r>
            <a:r>
              <a:rPr lang="en-US" altLang="en-US" b="1" dirty="0" smtClean="0"/>
              <a:t>(Add 1 to the digit you are rounding to.)</a:t>
            </a:r>
          </a:p>
          <a:p>
            <a:pPr lvl="1"/>
            <a:r>
              <a:rPr lang="en-US" altLang="en-US" b="1" dirty="0" smtClean="0"/>
              <a:t>Eliminate all digits to the right of the digit you round to, unless doing so changes the value. Change digits to the right to zeros to </a:t>
            </a:r>
            <a:r>
              <a:rPr lang="en-US" altLang="en-US" b="1" u="sng" dirty="0" smtClean="0"/>
              <a:t>maintain value</a:t>
            </a:r>
            <a:r>
              <a:rPr lang="en-US" altLang="en-US" b="1" dirty="0" smtClean="0"/>
              <a:t>, if needed.</a:t>
            </a:r>
          </a:p>
          <a:p>
            <a:r>
              <a:rPr lang="en-US" altLang="en-US" b="1" dirty="0" smtClean="0"/>
              <a:t>Ex: Round to 3 </a:t>
            </a:r>
            <a:r>
              <a:rPr lang="en-US" altLang="en-US" b="1" dirty="0" err="1" smtClean="0"/>
              <a:t>sigfigs</a:t>
            </a:r>
            <a:r>
              <a:rPr lang="en-US" altLang="en-US" b="1" dirty="0" smtClean="0"/>
              <a:t>:  0.003576923</a:t>
            </a:r>
            <a:endParaRPr lang="en-US" altLang="en-US" b="1" dirty="0" smtClean="0">
              <a:sym typeface="Wingdings" panose="05000000000000000000" pitchFamily="2" charset="2"/>
            </a:endParaRPr>
          </a:p>
          <a:p>
            <a:r>
              <a:rPr lang="en-US" altLang="en-US" b="1" dirty="0" smtClean="0">
                <a:sym typeface="Wingdings" panose="05000000000000000000" pitchFamily="2" charset="2"/>
              </a:rPr>
              <a:t>Ex: Round to 4 </a:t>
            </a:r>
            <a:r>
              <a:rPr lang="en-US" altLang="en-US" b="1" dirty="0" err="1" smtClean="0">
                <a:sym typeface="Wingdings" panose="05000000000000000000" pitchFamily="2" charset="2"/>
              </a:rPr>
              <a:t>sigfigs</a:t>
            </a:r>
            <a:r>
              <a:rPr lang="en-US" altLang="en-US" b="1" dirty="0" smtClean="0">
                <a:sym typeface="Wingdings" panose="05000000000000000000" pitchFamily="2" charset="2"/>
              </a:rPr>
              <a:t>: 56,309.93</a:t>
            </a:r>
          </a:p>
          <a:p>
            <a:r>
              <a:rPr lang="en-US" altLang="en-US" b="1" dirty="0" smtClean="0">
                <a:sym typeface="Wingdings" panose="05000000000000000000" pitchFamily="2" charset="2"/>
              </a:rPr>
              <a:t>Ex: Round to 3 decimal places:  14.97</a:t>
            </a:r>
          </a:p>
          <a:p>
            <a:r>
              <a:rPr lang="en-US" altLang="en-US" b="1" dirty="0" smtClean="0">
                <a:sym typeface="Wingdings" panose="05000000000000000000" pitchFamily="2" charset="2"/>
              </a:rPr>
              <a:t>Ex: Round to 3 </a:t>
            </a:r>
            <a:r>
              <a:rPr lang="en-US" altLang="en-US" b="1" dirty="0" err="1" smtClean="0">
                <a:sym typeface="Wingdings" panose="05000000000000000000" pitchFamily="2" charset="2"/>
              </a:rPr>
              <a:t>sigfigs</a:t>
            </a:r>
            <a:r>
              <a:rPr lang="en-US" altLang="en-US" b="1" dirty="0" smtClean="0">
                <a:sym typeface="Wingdings" panose="05000000000000000000" pitchFamily="2" charset="2"/>
              </a:rPr>
              <a:t>: 16,931.22</a:t>
            </a:r>
            <a:endParaRPr lang="en-US" alt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Multiplication/Division with Significant Figures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en-US" altLang="en-US" b="1" u="sng" dirty="0" smtClean="0"/>
              <a:t>Perform the calculation indicated.</a:t>
            </a:r>
          </a:p>
          <a:p>
            <a:r>
              <a:rPr lang="en-US" altLang="en-US" b="1" u="sng" dirty="0" smtClean="0"/>
              <a:t>Round</a:t>
            </a:r>
            <a:r>
              <a:rPr lang="en-US" altLang="en-US" b="1" dirty="0" smtClean="0"/>
              <a:t> your answer to the same number of significant figures as the number with the </a:t>
            </a:r>
            <a:r>
              <a:rPr lang="en-US" altLang="en-US" b="1" u="sng" dirty="0" smtClean="0"/>
              <a:t>least number of significant figures</a:t>
            </a:r>
            <a:r>
              <a:rPr lang="en-US" altLang="en-US" b="1" dirty="0" smtClean="0"/>
              <a:t> that was used in the calculation.</a:t>
            </a:r>
          </a:p>
          <a:p>
            <a:r>
              <a:rPr lang="en-US" altLang="en-US" b="1" dirty="0" smtClean="0"/>
              <a:t>DO NOT report all digits shown in your calculator</a:t>
            </a:r>
          </a:p>
          <a:p>
            <a:r>
              <a:rPr lang="en-US" altLang="en-US" b="1" dirty="0" smtClean="0"/>
              <a:t>Ex: 1.92 m x 11.53 m = 22.1376 m</a:t>
            </a:r>
            <a:r>
              <a:rPr lang="en-US" altLang="en-US" b="1" baseline="30000" dirty="0" smtClean="0"/>
              <a:t>2</a:t>
            </a:r>
            <a:r>
              <a:rPr lang="en-US" altLang="en-US" b="1" dirty="0" smtClean="0"/>
              <a:t>  How should this be rounded?</a:t>
            </a:r>
          </a:p>
        </p:txBody>
      </p:sp>
    </p:spTree>
    <p:extLst>
      <p:ext uri="{BB962C8B-B14F-4D97-AF65-F5344CB8AC3E}">
        <p14:creationId xmlns:p14="http://schemas.microsoft.com/office/powerpoint/2010/main" val="152131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Addition/Subtraction with Significant Figures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5700" y="2603500"/>
            <a:ext cx="8824913" cy="3416300"/>
          </a:xfrm>
        </p:spPr>
        <p:txBody>
          <a:bodyPr/>
          <a:lstStyle/>
          <a:p>
            <a:r>
              <a:rPr lang="en-US" altLang="en-US" b="1" u="sng" dirty="0" smtClean="0"/>
              <a:t>Perform the calculation indicated.</a:t>
            </a:r>
          </a:p>
          <a:p>
            <a:r>
              <a:rPr lang="en-US" altLang="en-US" b="1" u="sng" dirty="0" smtClean="0"/>
              <a:t>Round</a:t>
            </a:r>
            <a:r>
              <a:rPr lang="en-US" altLang="en-US" b="1" dirty="0" smtClean="0"/>
              <a:t> your answer to the same number of decimal places as the number with the </a:t>
            </a:r>
            <a:r>
              <a:rPr lang="en-US" altLang="en-US" b="1" u="sng" dirty="0" smtClean="0"/>
              <a:t>least precise decimal place</a:t>
            </a:r>
            <a:r>
              <a:rPr lang="en-US" altLang="en-US" b="1" dirty="0" smtClean="0"/>
              <a:t> that was used in the calculation.</a:t>
            </a:r>
          </a:p>
          <a:p>
            <a:r>
              <a:rPr lang="en-US" altLang="en-US" b="1" dirty="0" smtClean="0"/>
              <a:t>DO NOT report all digits shown in your calculator</a:t>
            </a:r>
          </a:p>
          <a:p>
            <a:r>
              <a:rPr lang="en-US" altLang="en-US" b="1" dirty="0" smtClean="0"/>
              <a:t>The </a:t>
            </a:r>
            <a:r>
              <a:rPr lang="en-US" altLang="en-US" b="1" u="sng" dirty="0" smtClean="0"/>
              <a:t>number of significant figures may increase or decrease</a:t>
            </a:r>
            <a:r>
              <a:rPr lang="en-US" altLang="en-US" b="1" dirty="0" smtClean="0"/>
              <a:t>.</a:t>
            </a:r>
          </a:p>
          <a:p>
            <a:r>
              <a:rPr lang="en-US" altLang="en-US" b="1" dirty="0"/>
              <a:t>Ex: 0.92 m + 1.503 m = 2.423 m  How should this be rounded?</a:t>
            </a:r>
          </a:p>
          <a:p>
            <a:r>
              <a:rPr lang="en-US" altLang="en-US" b="1" dirty="0" smtClean="0"/>
              <a:t>Hint: </a:t>
            </a:r>
            <a:r>
              <a:rPr lang="en-US" altLang="en-US" b="1" u="sng" dirty="0" smtClean="0"/>
              <a:t>Remove any scientific notation</a:t>
            </a:r>
            <a:r>
              <a:rPr lang="en-US" altLang="en-US" b="1" dirty="0" smtClean="0"/>
              <a:t>, then add/subtract numbers </a:t>
            </a:r>
            <a:r>
              <a:rPr lang="en-US" altLang="en-US" b="1" u="sng" dirty="0" smtClean="0"/>
              <a:t>vertically</a:t>
            </a:r>
            <a:r>
              <a:rPr lang="en-US" altLang="en-US" b="1" dirty="0" smtClean="0"/>
              <a:t>. The place with a significant digit for all numbers is the place to round your answer.</a:t>
            </a:r>
          </a:p>
        </p:txBody>
      </p:sp>
    </p:spTree>
    <p:extLst>
      <p:ext uri="{BB962C8B-B14F-4D97-AF65-F5344CB8AC3E}">
        <p14:creationId xmlns:p14="http://schemas.microsoft.com/office/powerpoint/2010/main" val="7709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14632</TotalTime>
  <Words>833</Words>
  <Application>Microsoft Office PowerPoint</Application>
  <PresentationFormat>Widescreen</PresentationFormat>
  <Paragraphs>85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 Boardroom</vt:lpstr>
      <vt:lpstr>Chemistry – Aug 30, 2019</vt:lpstr>
      <vt:lpstr>How to measure </vt:lpstr>
      <vt:lpstr>Practice</vt:lpstr>
      <vt:lpstr>Exact and Inexact Numbers</vt:lpstr>
      <vt:lpstr>Determining Significant Figures</vt:lpstr>
      <vt:lpstr>Practice identifying sigfigs</vt:lpstr>
      <vt:lpstr>Rounding Issues</vt:lpstr>
      <vt:lpstr>Multiplication/Division with Significant Figures</vt:lpstr>
      <vt:lpstr>Addition/Subtraction with Significant Figures</vt:lpstr>
      <vt:lpstr>Lab Activity Overview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86</cp:revision>
  <dcterms:created xsi:type="dcterms:W3CDTF">2015-08-11T02:33:52Z</dcterms:created>
  <dcterms:modified xsi:type="dcterms:W3CDTF">2019-08-30T17:01:35Z</dcterms:modified>
</cp:coreProperties>
</file>